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64" r:id="rId5"/>
    <p:sldId id="266" r:id="rId6"/>
    <p:sldId id="262" r:id="rId7"/>
    <p:sldId id="258" r:id="rId8"/>
    <p:sldId id="263" r:id="rId9"/>
    <p:sldId id="267" r:id="rId10"/>
    <p:sldId id="259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72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0722C-4599-43B6-A6D0-CDCA7C9AC8F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0B399-D496-4303-98BA-61CE95513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2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4DF61-F216-176B-FB6A-802C18AE7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41E833-ED3B-36BC-E82C-715E7A73A0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3910D-C130-EF2C-ADF8-FDC91DC4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EEAF-063B-47CC-8991-1E344CA2EBF8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ED871-4872-E6C7-5E8C-7D00A46FF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B3DDD-409E-18A4-CAE5-76BCCDB38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0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3E0DC-F09B-A599-D649-0332321ED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AF1E21-8280-AD96-A4A6-8F6675D1A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A8BD3-B0F3-E8E0-1436-79F59149C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C1A8-2CC1-4556-ADE4-7E7B860A1ADB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91C53-D571-8FD1-9366-68EFB1AE2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6BF59-48D4-BA5C-3459-140FDB2EC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8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124372-BA3D-9836-7173-AD32A0B0D4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556E5-2B31-6DC5-BAB3-F4C21E730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50C3A-5334-A0AF-4349-868C8EFE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BC73-99E7-470F-812E-C508C08C5AC9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BB5C8-1026-3938-4B7C-0A4C3B01A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56BF2-A0D1-F399-2A7E-6F547D553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9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48527-FD45-6252-6538-9F63BAAD6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3EFBF-BC75-49CC-2631-DE7BF9B8E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F2887-C731-CC00-84F5-BADFA075D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B044-3994-4543-885D-CF5C08B2643D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BE422-3CB9-6DFD-BA03-2C701630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2E19E-A582-75B9-7CAF-7B5A1FCAC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5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9A8D1-347E-878D-C9CF-46E2B4278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3F9B7-2CCF-EDF8-64CF-9849AE492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DDCEE-D371-8C3A-5C56-4CF59CA62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3A9C-1351-4CB9-B257-3E6AC706FEDD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894A5-EA4D-D871-4047-EB5F12DB9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1C385-7A33-D6AB-5C86-AC8DBFDB0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9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13F2C-FAB6-FB71-CBB7-91C9A7172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F2027-7BBC-9596-6F12-ED692A02B7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277447-A45E-CECC-8605-1159EE63C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BBFBE4-370E-A8DB-F2DF-FE696C5BA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2878-9E1B-4011-B179-AB77401AB65F}" type="datetime1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EA112-0FA4-B6B3-A323-B251855C5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43016-7071-285D-80CB-AC39F9652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7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454B1-F821-53E8-F794-CA99FA5D5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E4D858-E0D2-FC8C-ED4C-4EE3449F6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FE646-E9A1-B1F8-6DF4-655295E5A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E937AF-4C29-F975-8355-B513A53B96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EF156E-B826-57C8-4507-27AB128D3A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97E19A-FD4F-4BB7-B0CE-1DBED9459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A504D-50EE-4FF8-9693-7DCC30645718}" type="datetime1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64968F-2B35-D102-AF2D-41D1C34B3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1739C1-E93D-5A59-845F-556228215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1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68FE5-0D15-A2C7-A5C6-262E7BF3C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7E6C33-90DF-969C-3809-81EA2E01E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14D5-A852-43FA-98DF-1E58AA134F09}" type="datetime1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B096B7-D232-699D-018B-8A1A63475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069981-DE4A-7D2D-8D09-9BF881353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4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CBC188-3E0C-6EF6-920A-83D873814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CB3A-B809-4322-85B3-4BE187454636}" type="datetime1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BF6CBE-69EE-EADA-5A20-A08989924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63A45-2080-423C-38DC-6F10F52FD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3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67039-2EBF-6A6D-75F1-989099CC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D69DA-59E4-2016-7A3F-D6AB47300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9DDD1-9C13-D6F2-73A9-FCBC486F0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1CFC5-01C8-34DB-D5A7-753F98F2E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4B1C-E6E7-4106-B80C-5B06BD022181}" type="datetime1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0D27C-C52A-6BC9-F9D2-1D6DF144D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7A0FF-DF82-5D64-FCFA-0D8D2234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3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2BD7C-0CD8-C2BF-D7B7-BBA9082D7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F934F7-B01C-1137-C029-AE80FABF10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080C2-7320-B463-E0EF-37DBDBE75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9BE48-BCDC-8AD7-59C1-45678DF84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A24-E5A7-4243-B74F-91944520A3AE}" type="datetime1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A6FC4-E300-6D4E-A3A6-03425F21C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5AEACD-C133-B3EF-FE5D-3EB201FA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4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18DC54-C5DF-7829-2B1C-CFD6F8DDE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1F180-BACA-84F1-05AB-5019B47F5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B1B39-5AFD-ED80-EF47-83B983DDB7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5743-AC1B-4941-9CAA-F7719EB1BD6E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60E5E-68AF-BDB8-B4C9-9E291D99B2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D17D6-9F72-6B13-F72C-CB019F708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B313-0A42-46E0-A397-1618528FC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2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griculture.ec.europa.eu/system/files/2019-09/wine-nc-2204-2017_en_0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ur-lex.europa.eu/legal-content/EN/TXT/?uri=CELEX%3A02014R0833-20220316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91FBA-257D-D1AB-0A5F-298BFBBCA0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u="none" strike="noStrike" baseline="0" dirty="0"/>
              <a:t>Sanctions and Russian Online Prices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F451E2-D876-6F0C-CCDF-9D9C71C853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J. </a:t>
            </a:r>
            <a:r>
              <a:rPr lang="en-US" dirty="0" err="1"/>
              <a:t>Benchimol</a:t>
            </a:r>
            <a:r>
              <a:rPr lang="en-US" dirty="0"/>
              <a:t> and L. Palumbo</a:t>
            </a:r>
          </a:p>
          <a:p>
            <a:endParaRPr lang="en-US" dirty="0"/>
          </a:p>
          <a:p>
            <a:r>
              <a:rPr lang="en-US" dirty="0"/>
              <a:t>Discussion by </a:t>
            </a:r>
            <a:r>
              <a:rPr lang="en-US" dirty="0" err="1"/>
              <a:t>O.Talavera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FF01D2-A6A7-7392-6B4E-9B8D8571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53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B69FB-0CDA-A1E3-DA3F-660DD9089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697224" cy="1873326"/>
          </a:xfrm>
        </p:spPr>
        <p:txBody>
          <a:bodyPr>
            <a:normAutofit fontScale="90000"/>
          </a:bodyPr>
          <a:lstStyle/>
          <a:p>
            <a:r>
              <a:rPr lang="en-US" dirty="0"/>
              <a:t>4. Sanctions and Structural breaks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A56A7-EDC9-5656-1196-E829D3B76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1121"/>
            <a:ext cx="3564502" cy="1758581"/>
          </a:xfrm>
        </p:spPr>
        <p:txBody>
          <a:bodyPr>
            <a:normAutofit/>
          </a:bodyPr>
          <a:lstStyle/>
          <a:p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Cavallo, A. and </a:t>
            </a:r>
            <a:r>
              <a:rPr lang="en-US" sz="1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Zavaleta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G.G., 2023. Detecting Structural Breaks in Inflation Trends: A High-Frequency Approach.</a:t>
            </a:r>
            <a:endParaRPr lang="en-US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85F43C-78EF-A194-39B7-8B02B09B0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3715" y="292544"/>
            <a:ext cx="6570098" cy="609024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48F80B-C200-8C4C-A31A-8BB934DB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620CD9-19C7-2EE2-55A6-D8918A65E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432" y="4409702"/>
            <a:ext cx="5264494" cy="108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451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ABCDD-4B08-766C-8790-3E1B2900F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EDBBE-7BDF-9BBA-DE03-50D008B6B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 well-written paper with great data</a:t>
            </a:r>
          </a:p>
          <a:p>
            <a:r>
              <a:rPr lang="en-US" dirty="0"/>
              <a:t>Many potential ways for extensions</a:t>
            </a:r>
          </a:p>
          <a:p>
            <a:endParaRPr lang="en-US" dirty="0"/>
          </a:p>
          <a:p>
            <a:r>
              <a:rPr lang="en-US" dirty="0"/>
              <a:t>It would be a good idea to combine Time Series approaches with Panel Data setup.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B7CF5-9E11-389C-D8FD-4E91EF437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702A8-0AB8-6B5C-8BE4-D6CF2134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paper is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637CB-3D52-421E-D35B-C8B8223F4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Analysis is based on daily web-scraped data which provides valuable high-frequency signals about macro-level indicators</a:t>
            </a:r>
          </a:p>
          <a:p>
            <a:pPr algn="l">
              <a:buFont typeface="+mj-lt"/>
              <a:buAutoNum type="arabicPeriod"/>
            </a:pPr>
            <a:r>
              <a:rPr lang="en-US" dirty="0">
                <a:solidFill>
                  <a:srgbClr val="374151"/>
                </a:solidFill>
                <a:latin typeface="Söhne"/>
              </a:rPr>
              <a:t> Micro level data are aggregated to indices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Cointegration is checked using online-price index and official statistics </a:t>
            </a:r>
          </a:p>
          <a:p>
            <a:pPr algn="l">
              <a:buFont typeface="+mj-lt"/>
              <a:buAutoNum type="arabicPeriod"/>
            </a:pPr>
            <a:r>
              <a:rPr lang="en-US" dirty="0">
                <a:solidFill>
                  <a:srgbClr val="374151"/>
                </a:solidFill>
                <a:latin typeface="Söhne"/>
              </a:rPr>
              <a:t> Forecasting/Structural Breaks/Causality to established t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he impact of the war and associated sanctions on both official and online prices in Russia for different categories of goods, both before and after </a:t>
            </a:r>
            <a:r>
              <a:rPr lang="en-US" b="0" i="0" dirty="0">
                <a:solidFill>
                  <a:srgbClr val="FF0000"/>
                </a:solidFill>
                <a:effectLst/>
                <a:latin typeface="Söhne"/>
              </a:rPr>
              <a:t>(escalation of)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the war.</a:t>
            </a:r>
            <a:endParaRPr lang="en-US" b="0" i="0" dirty="0">
              <a:solidFill>
                <a:srgbClr val="FF0000"/>
              </a:solidFill>
              <a:effectLst/>
              <a:latin typeface="Söhne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C5622-CECA-D9DA-525C-5B47E6782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4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2C9C0-E566-EFD2-8049-D2DE1BD53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6CC81-4837-94FF-4CA1-35EB602DB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There are significant differences in price dynamics following Russia’s </a:t>
            </a:r>
            <a:r>
              <a:rPr lang="en-US" b="0" i="0" dirty="0">
                <a:solidFill>
                  <a:srgbClr val="FF0000"/>
                </a:solidFill>
                <a:effectLst/>
                <a:latin typeface="Söhne"/>
              </a:rPr>
              <a:t>full scale invasion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of Ukraine, which can be attributed to the international economic sanctions. </a:t>
            </a:r>
          </a:p>
          <a:p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Sanctions may have led to an average excess CPI level of 11.7% for Russia.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737F7C-6F41-075E-B42E-D962E081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61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14470-23CD-BE83-75D5-55A6FE430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Positioning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82828-0B44-BDF3-9EAA-9D46D1972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Sanctions, including sanctions against Russia, 2014 and 2022: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Korhonen et al. (BOFIT WP 2018); Belin and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Hanousek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(JCE, 2021)</a:t>
            </a:r>
          </a:p>
          <a:p>
            <a:r>
              <a:rPr lang="en-US" dirty="0"/>
              <a:t>Reliability of CPI/Macro measures/Nowcasting: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Cavallo (JME, 2013);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Faryna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Visnyk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NBU 2018); Martinez (JPE 2022).</a:t>
            </a:r>
          </a:p>
          <a:p>
            <a:r>
              <a:rPr lang="en-US" dirty="0"/>
              <a:t>Supply driven shock/availability and price setting: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Cavallo et al. (RIW, 2014);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Nikolsko‐Rzhevskyy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(EI, 2023)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4BBFB-9A79-F6E9-FA9C-536611F4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10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EF928-7CF7-F6E0-CEA9-E961D6B17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Reliability &amp; Index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9CAB8-F925-21FC-8480-04FBB815F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Are the data coming from “Your House” representative?</a:t>
            </a:r>
          </a:p>
          <a:p>
            <a:pPr lvl="1"/>
            <a:r>
              <a:rPr lang="en-US" dirty="0" err="1"/>
              <a:t>Gorodnichenko</a:t>
            </a:r>
            <a:r>
              <a:rPr lang="en-US" dirty="0"/>
              <a:t> and Talavera (2018) – higher flexibility on online prices, lower menu cost, higher competition, etc.</a:t>
            </a:r>
          </a:p>
          <a:p>
            <a:pPr lvl="1"/>
            <a:r>
              <a:rPr lang="en-US" dirty="0"/>
              <a:t>But what about own branded goods price setting?</a:t>
            </a:r>
          </a:p>
          <a:p>
            <a:pPr lvl="1"/>
            <a:r>
              <a:rPr lang="en-US" dirty="0"/>
              <a:t>Sales?</a:t>
            </a:r>
          </a:p>
          <a:p>
            <a:pPr lvl="1"/>
            <a:r>
              <a:rPr lang="en-US" dirty="0"/>
              <a:t>Bonus programs</a:t>
            </a:r>
          </a:p>
          <a:p>
            <a:r>
              <a:rPr lang="en-US" dirty="0"/>
              <a:t>Aggregation</a:t>
            </a:r>
          </a:p>
          <a:p>
            <a:pPr lvl="1"/>
            <a:r>
              <a:rPr lang="en-US" dirty="0"/>
              <a:t>Product replacement/life cycle</a:t>
            </a:r>
          </a:p>
          <a:p>
            <a:pPr lvl="1"/>
            <a:r>
              <a:rPr lang="en-US" dirty="0"/>
              <a:t>Availability? </a:t>
            </a:r>
          </a:p>
          <a:p>
            <a:r>
              <a:rPr lang="en-US" dirty="0"/>
              <a:t>Availability (stockouts) could be taken into analysis?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Antoniades et al. (AER 2022) </a:t>
            </a:r>
            <a:r>
              <a:rPr lang="en-US" dirty="0"/>
              <a:t>expenditure shares could be approximated using share of outlets selling an item.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159F7-EE4A-6BD5-3669-7AB122094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74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F51A5-666F-4B92-6C41-D7D625DBD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6670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Good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4F200-8B67-58F3-70F7-F6738142C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726267" cy="435133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Price</a:t>
            </a:r>
          </a:p>
          <a:p>
            <a:r>
              <a:rPr lang="en-US" dirty="0"/>
              <a:t>Availability in Number of shops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71C3E0-618C-53B5-4B40-E173B6CD0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269" y="35931"/>
            <a:ext cx="8454597" cy="678613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AD1EC4-CF02-06C0-52DE-596BB2CDA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6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D5F1FEC-974C-6197-5996-0AB51ED3627E}"/>
              </a:ext>
            </a:extLst>
          </p:cNvPr>
          <p:cNvSpPr/>
          <p:nvPr/>
        </p:nvSpPr>
        <p:spPr>
          <a:xfrm>
            <a:off x="8120543" y="3187817"/>
            <a:ext cx="2130804" cy="6207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87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242F2-FF14-5BE3-3ED4-B0AD44D4D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Approach: Why time series approach?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B7A6D-EDFC-095B-A3D4-E8FA4644B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was looking for a microlevel analysis: e.g. </a:t>
            </a:r>
            <a:r>
              <a:rPr lang="en-US" dirty="0" err="1"/>
              <a:t>DiD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Prosecco vs champagne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97C8DE-D5B6-1DE3-B0B1-C2DDEDA90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7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4F2FCD0-1FAC-7AA5-3892-EB6FC2D92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" y="2910983"/>
            <a:ext cx="7013705" cy="375876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F337824-679C-1275-BA0B-2C5E9A449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0980" y="3009038"/>
            <a:ext cx="1884275" cy="35626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2B314F7-F2E9-EDA6-1598-7AEDACC8F9D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9136"/>
          <a:stretch/>
        </p:blipFill>
        <p:spPr>
          <a:xfrm>
            <a:off x="9886375" y="2910982"/>
            <a:ext cx="1783877" cy="375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4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A982-F3B5-ECAE-DDAA-6C9551E1D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7004A-E122-32E1-E70E-3933E9F63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Luxu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79B6FD-02D9-AAF9-60CD-74931C2E31C5}"/>
              </a:ext>
            </a:extLst>
          </p:cNvPr>
          <p:cNvSpPr txBox="1"/>
          <p:nvPr/>
        </p:nvSpPr>
        <p:spPr>
          <a:xfrm>
            <a:off x="5979457" y="631190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Link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0C026E7-7E9B-1D77-C0D8-EEF876C442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515" y="365125"/>
            <a:ext cx="8324850" cy="4686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94C157-9777-A3DB-A70E-8D6239DF89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430723"/>
            <a:ext cx="6115050" cy="37338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B07F1FF-74C9-058C-16C4-E7351386E4C9}"/>
              </a:ext>
            </a:extLst>
          </p:cNvPr>
          <p:cNvSpPr txBox="1"/>
          <p:nvPr/>
        </p:nvSpPr>
        <p:spPr>
          <a:xfrm>
            <a:off x="557514" y="6060807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5"/>
              </a:rPr>
              <a:t>Link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4456FA-7DE3-D9E5-DF4E-904357C8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91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242F2-FF14-5BE3-3ED4-B0AD44D4D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Approach: Why time series approach?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B7A6D-EDFC-095B-A3D4-E8FA4644B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was looking for a microlevel analysis: e.g. </a:t>
            </a:r>
            <a:r>
              <a:rPr lang="en-US" dirty="0" err="1"/>
              <a:t>DiD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Prosecco vs champagne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97C8DE-D5B6-1DE3-B0B1-C2DDEDA90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B313-0A42-46E0-A397-1618528FC36E}" type="slidenum">
              <a:rPr lang="en-US" smtClean="0"/>
              <a:t>9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4F2FCD0-1FAC-7AA5-3892-EB6FC2D92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" y="2910983"/>
            <a:ext cx="7013705" cy="375876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F337824-679C-1275-BA0B-2C5E9A449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0980" y="3009038"/>
            <a:ext cx="1884275" cy="35626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DA30AA-3075-8E64-3C95-D16CAEE0970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9136"/>
          <a:stretch/>
        </p:blipFill>
        <p:spPr>
          <a:xfrm>
            <a:off x="9784906" y="2910983"/>
            <a:ext cx="1787969" cy="37587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2D6D78-C99E-E11A-1F88-F02A1B686FF1}"/>
              </a:ext>
            </a:extLst>
          </p:cNvPr>
          <p:cNvSpPr txBox="1"/>
          <p:nvPr/>
        </p:nvSpPr>
        <p:spPr>
          <a:xfrm rot="18975390">
            <a:off x="971462" y="3093988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sanctions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A356E9-7525-D181-3741-F176EDDBED29}"/>
              </a:ext>
            </a:extLst>
          </p:cNvPr>
          <p:cNvSpPr txBox="1"/>
          <p:nvPr/>
        </p:nvSpPr>
        <p:spPr>
          <a:xfrm rot="18975390">
            <a:off x="9716664" y="3192046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sanctions</a:t>
            </a:r>
          </a:p>
        </p:txBody>
      </p:sp>
    </p:spTree>
    <p:extLst>
      <p:ext uri="{BB962C8B-B14F-4D97-AF65-F5344CB8AC3E}">
        <p14:creationId xmlns:p14="http://schemas.microsoft.com/office/powerpoint/2010/main" val="957940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5695</TotalTime>
  <Words>454</Words>
  <Application>Microsoft Office PowerPoint</Application>
  <PresentationFormat>Panoramiczny</PresentationFormat>
  <Paragraphs>59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Söhne</vt:lpstr>
      <vt:lpstr>Office Theme</vt:lpstr>
      <vt:lpstr>Sanctions and Russian Online Prices</vt:lpstr>
      <vt:lpstr>The paper is about</vt:lpstr>
      <vt:lpstr>Main Results</vt:lpstr>
      <vt:lpstr>1. Positioning</vt:lpstr>
      <vt:lpstr>2. Reliability &amp; Index Measures</vt:lpstr>
      <vt:lpstr>Good characteristics</vt:lpstr>
      <vt:lpstr>3. Approach: Why time series approach?</vt:lpstr>
      <vt:lpstr>Prezentacja programu PowerPoint</vt:lpstr>
      <vt:lpstr>3. Approach: Why time series approach?</vt:lpstr>
      <vt:lpstr>4. Sanctions and Structural breaks</vt:lpstr>
      <vt:lpstr>Overall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Oleksandr</dc:creator>
  <cp:lastModifiedBy>Szynalik, Aneta Maria</cp:lastModifiedBy>
  <cp:revision>12</cp:revision>
  <dcterms:created xsi:type="dcterms:W3CDTF">2023-06-15T06:55:48Z</dcterms:created>
  <dcterms:modified xsi:type="dcterms:W3CDTF">2023-06-21T17:37:39Z</dcterms:modified>
</cp:coreProperties>
</file>